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R,S.Akshaya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957843" y="3919491"/>
            <a:ext cx="2632420" cy="430887"/>
          </a:xfrm>
          <a:prstGeom prst="rect">
            <a:avLst/>
          </a:prstGeom>
          <a:noFill/>
        </p:spPr>
        <p:txBody>
          <a:bodyPr wrap="square">
            <a:spAutoFit/>
          </a:bodyPr>
          <a:lstStyle/>
          <a:p>
            <a:pPr marR="0" lvl="0" algn="r"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3F82E33-8F75-B5FE-1F2B-E89C5D262F53}"/>
              </a:ext>
            </a:extLst>
          </p:cNvPr>
          <p:cNvSpPr txBox="1"/>
          <p:nvPr/>
        </p:nvSpPr>
        <p:spPr>
          <a:xfrm>
            <a:off x="131032" y="1025378"/>
            <a:ext cx="8670997" cy="3754874"/>
          </a:xfrm>
          <a:prstGeom prst="rect">
            <a:avLst/>
          </a:prstGeom>
          <a:noFill/>
        </p:spPr>
        <p:txBody>
          <a:bodyPr wrap="square">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Designed a relational database schema and established relationships between tables.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user authentication with role-based access control.</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vehicle data and developed search functionality.</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Created booking forms and implemented backend logic for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a secure payment gateway for online transactions.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Developed an administrative dashboard for inventory and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reporting tools and automated notification systems.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Results: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Successfully implemented all features, meeting project requirements.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Positive user feedback on usability, functionality, and performance.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Improved operational efficiency and enhanced customer experience.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Valuable insights gained from data analytics and reporting.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payment processing ensured transaction safety and customer trust.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the Car Rentals Application with Django Framework has streamlined operations and driven business success.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065075"/>
            <a:ext cx="8696833" cy="3503925"/>
          </a:xfrm>
        </p:spPr>
        <p:txBody>
          <a:bodyPr/>
          <a:lstStyle/>
          <a:p>
            <a:pPr marL="152396" indent="0">
              <a:buNone/>
            </a:pPr>
            <a:endParaRPr lang="en-US" dirty="0"/>
          </a:p>
        </p:txBody>
      </p:sp>
      <p:pic>
        <p:nvPicPr>
          <p:cNvPr id="5" name="Picture 4">
            <a:extLst>
              <a:ext uri="{FF2B5EF4-FFF2-40B4-BE49-F238E27FC236}">
                <a16:creationId xmlns:a16="http://schemas.microsoft.com/office/drawing/2014/main" id="{53DD9493-9D1E-0794-5891-F54D1842367C}"/>
              </a:ext>
            </a:extLst>
          </p:cNvPr>
          <p:cNvPicPr>
            <a:picLocks noChangeAspect="1"/>
          </p:cNvPicPr>
          <p:nvPr/>
        </p:nvPicPr>
        <p:blipFill>
          <a:blip r:embed="rId2"/>
          <a:stretch>
            <a:fillRect/>
          </a:stretch>
        </p:blipFill>
        <p:spPr>
          <a:xfrm>
            <a:off x="498087" y="1112892"/>
            <a:ext cx="3204118" cy="1598342"/>
          </a:xfrm>
          <a:prstGeom prst="rect">
            <a:avLst/>
          </a:prstGeom>
        </p:spPr>
      </p:pic>
      <p:pic>
        <p:nvPicPr>
          <p:cNvPr id="7" name="Picture 6">
            <a:extLst>
              <a:ext uri="{FF2B5EF4-FFF2-40B4-BE49-F238E27FC236}">
                <a16:creationId xmlns:a16="http://schemas.microsoft.com/office/drawing/2014/main" id="{F00F5C86-6C2E-1065-BC85-26520FE0D9B2}"/>
              </a:ext>
            </a:extLst>
          </p:cNvPr>
          <p:cNvPicPr>
            <a:picLocks noChangeAspect="1"/>
          </p:cNvPicPr>
          <p:nvPr/>
        </p:nvPicPr>
        <p:blipFill>
          <a:blip r:embed="rId3"/>
          <a:stretch>
            <a:fillRect/>
          </a:stretch>
        </p:blipFill>
        <p:spPr>
          <a:xfrm>
            <a:off x="4572000" y="1218695"/>
            <a:ext cx="3144644" cy="1598342"/>
          </a:xfrm>
          <a:prstGeom prst="rect">
            <a:avLst/>
          </a:prstGeom>
        </p:spPr>
      </p:pic>
      <p:pic>
        <p:nvPicPr>
          <p:cNvPr id="9" name="Picture 8">
            <a:extLst>
              <a:ext uri="{FF2B5EF4-FFF2-40B4-BE49-F238E27FC236}">
                <a16:creationId xmlns:a16="http://schemas.microsoft.com/office/drawing/2014/main" id="{EBA61AC4-D670-E9A2-4892-AC91B4ABB38D}"/>
              </a:ext>
            </a:extLst>
          </p:cNvPr>
          <p:cNvPicPr>
            <a:picLocks noChangeAspect="1"/>
          </p:cNvPicPr>
          <p:nvPr/>
        </p:nvPicPr>
        <p:blipFill>
          <a:blip r:embed="rId4"/>
          <a:stretch>
            <a:fillRect/>
          </a:stretch>
        </p:blipFill>
        <p:spPr>
          <a:xfrm>
            <a:off x="2100146" y="2855083"/>
            <a:ext cx="3553523" cy="16758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E108DE5-8B8F-D430-1865-303F996AF505}"/>
              </a:ext>
            </a:extLst>
          </p:cNvPr>
          <p:cNvPicPr>
            <a:picLocks noChangeAspect="1"/>
          </p:cNvPicPr>
          <p:nvPr/>
        </p:nvPicPr>
        <p:blipFill>
          <a:blip r:embed="rId2"/>
          <a:stretch>
            <a:fillRect/>
          </a:stretch>
        </p:blipFill>
        <p:spPr>
          <a:xfrm>
            <a:off x="4795025" y="1903142"/>
            <a:ext cx="3783980" cy="2066692"/>
          </a:xfrm>
          <a:prstGeom prst="rect">
            <a:avLst/>
          </a:prstGeom>
        </p:spPr>
      </p:pic>
      <p:pic>
        <p:nvPicPr>
          <p:cNvPr id="6" name="Picture 5">
            <a:extLst>
              <a:ext uri="{FF2B5EF4-FFF2-40B4-BE49-F238E27FC236}">
                <a16:creationId xmlns:a16="http://schemas.microsoft.com/office/drawing/2014/main" id="{104A7076-A379-9387-D2ED-9839B9C3F844}"/>
              </a:ext>
            </a:extLst>
          </p:cNvPr>
          <p:cNvPicPr>
            <a:picLocks noChangeAspect="1"/>
          </p:cNvPicPr>
          <p:nvPr/>
        </p:nvPicPr>
        <p:blipFill>
          <a:blip r:embed="rId3"/>
          <a:stretch>
            <a:fillRect/>
          </a:stretch>
        </p:blipFill>
        <p:spPr>
          <a:xfrm>
            <a:off x="207931" y="1928001"/>
            <a:ext cx="4363844" cy="20418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AD1BD0D-C7C6-358B-D000-C5D134974B2D}"/>
              </a:ext>
            </a:extLst>
          </p:cNvPr>
          <p:cNvPicPr>
            <a:picLocks noChangeAspect="1"/>
          </p:cNvPicPr>
          <p:nvPr/>
        </p:nvPicPr>
        <p:blipFill>
          <a:blip r:embed="rId2"/>
          <a:stretch>
            <a:fillRect/>
          </a:stretch>
        </p:blipFill>
        <p:spPr>
          <a:xfrm>
            <a:off x="542693" y="1267648"/>
            <a:ext cx="3717073" cy="1839825"/>
          </a:xfrm>
          <a:prstGeom prst="rect">
            <a:avLst/>
          </a:prstGeom>
        </p:spPr>
      </p:pic>
      <p:pic>
        <p:nvPicPr>
          <p:cNvPr id="6" name="Picture 5">
            <a:extLst>
              <a:ext uri="{FF2B5EF4-FFF2-40B4-BE49-F238E27FC236}">
                <a16:creationId xmlns:a16="http://schemas.microsoft.com/office/drawing/2014/main" id="{B711929A-1BFE-E1CE-1F8B-EF5CF5B1FAA3}"/>
              </a:ext>
            </a:extLst>
          </p:cNvPr>
          <p:cNvPicPr>
            <a:picLocks noChangeAspect="1"/>
          </p:cNvPicPr>
          <p:nvPr/>
        </p:nvPicPr>
        <p:blipFill>
          <a:blip r:embed="rId3"/>
          <a:stretch>
            <a:fillRect/>
          </a:stretch>
        </p:blipFill>
        <p:spPr>
          <a:xfrm>
            <a:off x="4571775" y="1267650"/>
            <a:ext cx="3839363" cy="1839824"/>
          </a:xfrm>
          <a:prstGeom prst="rect">
            <a:avLst/>
          </a:prstGeom>
        </p:spPr>
      </p:pic>
      <p:pic>
        <p:nvPicPr>
          <p:cNvPr id="8" name="Picture 7">
            <a:extLst>
              <a:ext uri="{FF2B5EF4-FFF2-40B4-BE49-F238E27FC236}">
                <a16:creationId xmlns:a16="http://schemas.microsoft.com/office/drawing/2014/main" id="{4FE5B678-E209-238B-49BE-A2DF20349175}"/>
              </a:ext>
            </a:extLst>
          </p:cNvPr>
          <p:cNvPicPr>
            <a:picLocks noChangeAspect="1"/>
          </p:cNvPicPr>
          <p:nvPr/>
        </p:nvPicPr>
        <p:blipFill>
          <a:blip r:embed="rId4"/>
          <a:stretch>
            <a:fillRect/>
          </a:stretch>
        </p:blipFill>
        <p:spPr>
          <a:xfrm>
            <a:off x="2200507" y="3251634"/>
            <a:ext cx="4304371" cy="16474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2BFB505-E242-4F55-E7A4-9BBB9737D375}"/>
              </a:ext>
            </a:extLst>
          </p:cNvPr>
          <p:cNvPicPr>
            <a:picLocks noChangeAspect="1"/>
          </p:cNvPicPr>
          <p:nvPr/>
        </p:nvPicPr>
        <p:blipFill>
          <a:blip r:embed="rId2"/>
          <a:stretch>
            <a:fillRect/>
          </a:stretch>
        </p:blipFill>
        <p:spPr>
          <a:xfrm>
            <a:off x="297140" y="1360449"/>
            <a:ext cx="4222821" cy="2951356"/>
          </a:xfrm>
          <a:prstGeom prst="rect">
            <a:avLst/>
          </a:prstGeom>
        </p:spPr>
      </p:pic>
      <p:pic>
        <p:nvPicPr>
          <p:cNvPr id="6" name="Picture 5">
            <a:extLst>
              <a:ext uri="{FF2B5EF4-FFF2-40B4-BE49-F238E27FC236}">
                <a16:creationId xmlns:a16="http://schemas.microsoft.com/office/drawing/2014/main" id="{3F224158-187C-C40C-FE63-00A4AA2EEEFF}"/>
              </a:ext>
            </a:extLst>
          </p:cNvPr>
          <p:cNvPicPr>
            <a:picLocks noChangeAspect="1"/>
          </p:cNvPicPr>
          <p:nvPr/>
        </p:nvPicPr>
        <p:blipFill>
          <a:blip r:embed="rId3"/>
          <a:stretch>
            <a:fillRect/>
          </a:stretch>
        </p:blipFill>
        <p:spPr>
          <a:xfrm>
            <a:off x="4713249" y="1360449"/>
            <a:ext cx="4326674" cy="295135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D4C10E36-421C-AF7E-6972-062985700D24}"/>
              </a:ext>
            </a:extLst>
          </p:cNvPr>
          <p:cNvPicPr>
            <a:picLocks noChangeAspect="1"/>
          </p:cNvPicPr>
          <p:nvPr/>
        </p:nvPicPr>
        <p:blipFill>
          <a:blip r:embed="rId2"/>
          <a:stretch>
            <a:fillRect/>
          </a:stretch>
        </p:blipFill>
        <p:spPr>
          <a:xfrm>
            <a:off x="1092820" y="1327122"/>
            <a:ext cx="7285463" cy="334152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44F7604E-03DA-5A72-B0F5-61BC7D426102}"/>
              </a:ext>
            </a:extLst>
          </p:cNvPr>
          <p:cNvSpPr txBox="1"/>
          <p:nvPr/>
        </p:nvSpPr>
        <p:spPr>
          <a:xfrm>
            <a:off x="170716" y="1039798"/>
            <a:ext cx="8802567" cy="440120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Enhancing a car rental application built with Django framework involves adding features that improve user experience, streamline operations, and provide additional functionality. Here are some future enhancements you might consider:</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User Profiles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Allow users to create profiles where they can manage their rental history, preferences, payment methods, and personal information.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Advanced Search and Filtering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advanced search and filtering options based on car type, price range, location, availability, and other relevant criteria.</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Payment Gateway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a secure payment gateway to facilitate online payments for rentals, deposits, and additional services.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Rating and Review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Enable customers to rate and review their rental experiences, helping other users make informed decisions and improving the overall credibility of your platform.</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Notification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 notification system to keep users informed about their booking status, upcoming rentals, special offers, and other important updates via email or SMS.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Dynamic Pricing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dynamic pricing based on demand, seasonality, and other factors to optimize revenue and attract more customers during off-peak times.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Multi-Language Support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Offer support for multiple languages to cater to a diverse user base and enhance accessibility for international customers.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Vehicle Tracking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GPS tracking functionality to allow users to track the location of their rented vehicles in real-time and enhance security measures.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4F8DBB33-3823-34B2-7663-7328C1067FFA}"/>
              </a:ext>
            </a:extLst>
          </p:cNvPr>
          <p:cNvSpPr txBox="1"/>
          <p:nvPr/>
        </p:nvSpPr>
        <p:spPr>
          <a:xfrm>
            <a:off x="223024" y="1186755"/>
            <a:ext cx="8519532" cy="1384995"/>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In conclusion, the Car Rentals Application developed using the Django Framework represents a robust and scalable platform for facilitating seamless vehicle rental experiences. Through a combination of intuitive user interfaces, advanced features, and secure payment processing, the application aims to enhance customer satisfaction while streamlining administrative processes for the rental company.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Administrators benefit from fleet management tools, data analytics, and reporting features, enabling them to efficiently manage the rental fleet, optimize revenue generation, and make data-driven decisions.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2978902"/>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062566" y="3124695"/>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94EAD654-C3D6-95F7-F74C-47DEAA74A163}"/>
              </a:ext>
            </a:extLst>
          </p:cNvPr>
          <p:cNvSpPr txBox="1"/>
          <p:nvPr/>
        </p:nvSpPr>
        <p:spPr>
          <a:xfrm>
            <a:off x="267629" y="1263810"/>
            <a:ext cx="8452625" cy="1815882"/>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Django Drive is a robust and user-centric car rental application developed on the Django framework, aimed at revolutionizing the way individuals access and utilize rental vehicles. With a focus on seamless user experience and efficient management, Django Drive offers a comprehensive solution for both customers and administrators. In the dynamic landscape of transportation services, efficient management of car rentals is paramount for both service providers and customers.</a:t>
            </a:r>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providing a modern and efficient solution for car rentals, Django Drive aims to optimize the rental process, improve customer experience, and drive growth for rental businesses in the competitive transportation industry</a:t>
            </a:r>
            <a:r>
              <a:rPr lang="en-US" b="0" i="0" dirty="0">
                <a:solidFill>
                  <a:srgbClr val="0D0D0D"/>
                </a:solidFill>
                <a:effectLst/>
                <a:highlight>
                  <a:srgbClr val="FFFFFF"/>
                </a:highlight>
                <a:latin typeface="Söhne"/>
              </a:rPr>
              <a: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project proposes the development of a sophisticated car rental management system using the Django framework, aiming to revolutionize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7AA4961-AAC1-CCAD-1516-F39A9BE6B647}"/>
              </a:ext>
            </a:extLst>
          </p:cNvPr>
          <p:cNvSpPr txBox="1"/>
          <p:nvPr/>
        </p:nvSpPr>
        <p:spPr>
          <a:xfrm>
            <a:off x="334536" y="1363339"/>
            <a:ext cx="8222166" cy="1169551"/>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 Industry plays a pivotal role in providing convenient transportation solutions to individuals and businesses worldwide. However, existing car rental systems often suffer from inefficiencies, lack of user-friendliness, and inadequate management tools.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leveraging the capabilities of the Django framework, this project aims to address the key challenges faced by the car rental industry, ultimately improving operational efficiency, enhancing customer experience, and driving business growth.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DFAA7BF-C57E-A717-6D6D-95A85A9E57AF}"/>
              </a:ext>
            </a:extLst>
          </p:cNvPr>
          <p:cNvSpPr txBox="1"/>
          <p:nvPr/>
        </p:nvSpPr>
        <p:spPr>
          <a:xfrm>
            <a:off x="315951" y="1292713"/>
            <a:ext cx="8512098" cy="1600438"/>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Rentals Application with Django Framework is aimed at developing a robust, user-friendly, and efficient platform for managing car rentals. Leveraging the Django framework's powerful features, the project aims to streamline the rental process, enhance user experience, and provide comprehensive management tools for rental agencies. The application will cater to both customers seeking to rent vehicles and administrators responsible for managing the rental fleet and operations.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By leveraging the Django framework's capabilities and integrating essential features such as booking management, payment processing, and analytics, the project endeavors to streamline operations, enhance customer experience, and drive business growth in the competitive car rental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221316"/>
            <a:ext cx="8866934" cy="32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proposed solution for the Car Rentals Application with Django Framework aims to develop a comprehensive platform that simplifies the process of renting vehicles for both customers and rental agencies. Leveraging the Django framework's flexibility, security, and scalability, the solution focuses on delivering a seamless user experience, robust management tools, and efficient operations</a:t>
            </a:r>
            <a:r>
              <a:rPr lang="en-US" b="0" i="0" dirty="0">
                <a:solidFill>
                  <a:srgbClr val="0D0D0D"/>
                </a:solidFill>
                <a:effectLst/>
                <a:highlight>
                  <a:srgbClr val="FFFFFF"/>
                </a:highlight>
                <a:latin typeface="Söhne"/>
              </a:rPr>
              <a:t>.</a:t>
            </a:r>
          </a:p>
          <a:p>
            <a:pPr algn="just">
              <a:lnSpc>
                <a:spcPct val="150000"/>
              </a:lnSpc>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Key Components:</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1.User Authentication and Authorization: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user registration and login system with email verification and password encryption.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Role-based access control to differentiate between customers and administrators.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2.Vehicle Listings and Search:</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 user-friendly interface for browsing and searching available vehicles based on location, date, vehicle type, and other filters.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Google Maps API to display vehicle locations and provide directions.</a:t>
            </a:r>
          </a:p>
          <a:p>
            <a:pPr algn="just">
              <a:lnSpc>
                <a:spcPct val="150000"/>
              </a:lnSpc>
            </a:pPr>
            <a:endParaRPr lang="en-US"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52832"/>
            <a:ext cx="8730285"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3.Booking and Reservation Management:</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Intuitive booking process allowing customers to select rental dates, times, and vehicle preferences.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Real-time availability tracking to prevent double bookings and ensure accurate reservation management.</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4.Payment Gateway Integration: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leading payment gateways such as Stripe or PayPal to facilitate secure online payments.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for multiple currencies and payment methods to accommodate diverse customer preferences.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5.Administrative Dashboard:</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Centralized dashboard for administrators to manage inventory, reservations, customers, and transactions.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Tools for adding, editing, and removing vehicles, as well as adjusting rental prices and availability.</a:t>
            </a:r>
          </a:p>
          <a:p>
            <a:pPr algn="l"/>
            <a:endParaRPr lang="en-US" dirty="0">
              <a:solidFill>
                <a:srgbClr val="374151"/>
              </a:solidFill>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6.Reporting and Analytics: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tools providing insights into rental performance, revenue generation, and customer behavior.</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reports and visualizations to track key metrics and identify trends for business optimization.</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27144"/>
            <a:ext cx="8866695" cy="393165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7.Notifications and Alerts: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Automated email/SMS notifications for customers regarding booking confirmations, reminders, and updates.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Alerts for administrators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regarding upcoming reservations, maintenance schedules, and overdue rentals.</a:t>
            </a:r>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8.Customer Support: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Built-in support ticket system allowing customers to submit inquiries, report issues, and receive assistance.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channels such as live chat or chatbots for real-time customer support and engagement</a:t>
            </a:r>
            <a:r>
              <a:rPr lang="en-US" b="0" i="0" dirty="0">
                <a:solidFill>
                  <a:srgbClr val="0D0D0D"/>
                </a:solidFill>
                <a:effectLst/>
                <a:highlight>
                  <a:srgbClr val="FFFFFF"/>
                </a:highlight>
                <a:latin typeface="Söhne"/>
              </a:rPr>
              <a:t>.</a:t>
            </a:r>
          </a:p>
          <a:p>
            <a:pPr algn="l"/>
            <a:endPar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Technology Stack:</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Backend: Django framework for rapid development, robustness, and maintainability.</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Frontend: HTML, CSS, JavaScript (with frameworks like Bootstrap or React) for creating responsive and interactive user interfaces.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Database: PostgreSQL for data storage, providing scalability, reliability, and advanced querying capabilities.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 Integration with secure payment gateways like Stripe or PayPal for seamless online transactions.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Hosting: Deployment on cloud platforms such as AWS or Heroku for scalability, reliability, and easy management.</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438</TotalTime>
  <Words>1356</Words>
  <Application>Microsoft Office PowerPoint</Application>
  <PresentationFormat>On-screen Show (16:9)</PresentationFormat>
  <Paragraphs>108</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R.S</cp:lastModifiedBy>
  <cp:revision>12</cp:revision>
  <dcterms:modified xsi:type="dcterms:W3CDTF">2024-04-10T08:49:20Z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